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DC3D868-0D41-4183-8B9F-F1C330827735}">
  <a:tblStyle styleId="{BDC3D868-0D41-4183-8B9F-F1C3308277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20" Type="http://schemas.openxmlformats.org/officeDocument/2006/relationships/slide" Target="slides/slide1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slide" Target="slides/slide31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slide" Target="slides/slide33.xml"/><Relationship Id="rId16" Type="http://schemas.openxmlformats.org/officeDocument/2006/relationships/slide" Target="slides/slide10.xml"/><Relationship Id="rId38" Type="http://schemas.openxmlformats.org/officeDocument/2006/relationships/slide" Target="slides/slide32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jpg>
</file>

<file path=ppt/media/image3.pn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0681ed7d1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0681ed7d1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0681ed7d1f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0681ed7d1f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0681ed7d1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0681ed7d1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0681ed7d1f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0681ed7d1f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ff808a14f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ff808a14f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d3a20f57d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d3a20f57d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071bc9880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071bc9880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071bc9880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071bc9880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071bc9880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071bc9880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071bc98809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071bc98809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ff808a14f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2ff808a14f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071bc9880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071bc9880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ff808a14f7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ff808a14f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d3cdb42e0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d3cdb42e0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d3cdb42e0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d3cdb42e0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d3cdb42e0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d3cdb42e0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079c83ed0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079c83ed0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d3cdb42e0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d3cdb42e0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d3cdb42e0e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d3cdb42e0e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d3cdb42e0e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d3cdb42e0e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d3cdb42e0e_1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d3cdb42e0e_1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ff808a14f7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ff808a14f7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079c83ed0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079c83ed0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3d95099a2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d3d95099a2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079c83ed09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079c83ed0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079c83ed0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079c83ed0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ff808a14f7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ff808a14f7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079c83ed09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079c83ed09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0f3e8cccc7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0f3e8cccc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045bed12f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045bed12f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0681ed7d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0681ed7d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ff808a14f7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ff808a14f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0681ed7d1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0681ed7d1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ff808a14f7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ff808a14f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6809e3a8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06809e3a8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hyperlink" Target="https://qbi.uq.edu.au/brain/brain-anatomy/what-neuron" TargetMode="External"/><Relationship Id="rId5" Type="http://schemas.openxmlformats.org/officeDocument/2006/relationships/hyperlink" Target="https://hms.harvard.edu/news/new-field-neuroscience-aims-map-connections-brain" TargetMode="External"/><Relationship Id="rId6" Type="http://schemas.openxmlformats.org/officeDocument/2006/relationships/hyperlink" Target="https://www.nature.com/scitable/blog/brain-metrics/are_there_really_as_many/" TargetMode="External"/><Relationship Id="rId7" Type="http://schemas.openxmlformats.org/officeDocument/2006/relationships/hyperlink" Target="https://news.ucr.edu/articles/2020/07/24/neurons-are-genetically-programmed-have-long-lives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www.w3schools.com/ai/default.asp" TargetMode="External"/><Relationship Id="rId4" Type="http://schemas.openxmlformats.org/officeDocument/2006/relationships/hyperlink" Target="https://www.w3schools.com/ai/ai_history_brain.asp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CSCI 111 Web Programming and Problem Solving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ection 1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PART III Artificial Intelligence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Weeks [12 - 15]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Week-12-lecture: Machine Learning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Instructor: Dr. Talgat Manglayev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BUY A PHONE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Human. 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Logic and Reasoning.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Look carefully for features such as 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brand, price, memory, display size, camera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etc.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Find the most 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ptimal combination.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5" name="Google Shape;115;p22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ML Example. Buy a phone.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BUY A PHONE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Human. Experience.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Ask friends 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what phone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they have and what they 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like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dislike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about it.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orm a list of information and use that list to </a:t>
            </a:r>
            <a:r>
              <a:rPr lang="en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decide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23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ML Example. Buy a phone.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Human. Experience.		Machine Learning. 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Ask friends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what phone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they have and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what they like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dislike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about it.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Form a list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information 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then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use that list to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b="1" lang="en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decide</a:t>
            </a: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Remember		Formulate		Predict.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24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ML Example. 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Buy a phone.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128" name="Google Shape;128;p24"/>
          <p:cNvCxnSpPr/>
          <p:nvPr/>
        </p:nvCxnSpPr>
        <p:spPr>
          <a:xfrm>
            <a:off x="2232200" y="1438825"/>
            <a:ext cx="484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9" name="Google Shape;129;p24"/>
          <p:cNvCxnSpPr/>
          <p:nvPr/>
        </p:nvCxnSpPr>
        <p:spPr>
          <a:xfrm>
            <a:off x="3601575" y="3601550"/>
            <a:ext cx="484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0" name="Google Shape;130;p24"/>
          <p:cNvCxnSpPr/>
          <p:nvPr/>
        </p:nvCxnSpPr>
        <p:spPr>
          <a:xfrm>
            <a:off x="5374325" y="3601550"/>
            <a:ext cx="4842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use Data: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ecide: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136" name="Google Shape;136;p25"/>
          <p:cNvGraphicFramePr/>
          <p:nvPr/>
        </p:nvGraphicFramePr>
        <p:xfrm>
          <a:off x="697000" y="103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{BDC3D868-0D41-4183-8B9F-F1C330827735}</a:tableStyleId>
              </a:tblPr>
              <a:tblGrid>
                <a:gridCol w="2569875"/>
                <a:gridCol w="2376400"/>
                <a:gridCol w="2763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phone 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like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dislike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phone 16 pro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hoto camera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video camera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iphone 16</a:t>
                      </a:r>
                      <a:endParaRPr sz="20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isplay size</a:t>
                      </a:r>
                      <a:endParaRPr sz="20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price</a:t>
                      </a:r>
                      <a:endParaRPr sz="20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amsung s24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 Pen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weight</a:t>
                      </a:r>
                      <a:endParaRPr/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Huawei Mate X3</a:t>
                      </a:r>
                      <a:endParaRPr sz="20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ouble 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creen</a:t>
                      </a:r>
                      <a:endParaRPr sz="20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</a:t>
                      </a:r>
                      <a:r>
                        <a:rPr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perating system</a:t>
                      </a:r>
                      <a:endParaRPr sz="2000">
                        <a:solidFill>
                          <a:schemeClr val="dk1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</a:tbl>
          </a:graphicData>
        </a:graphic>
      </p:graphicFrame>
      <p:graphicFrame>
        <p:nvGraphicFramePr>
          <p:cNvPr id="137" name="Google Shape;137;p25"/>
          <p:cNvGraphicFramePr/>
          <p:nvPr/>
        </p:nvGraphicFramePr>
        <p:xfrm>
          <a:off x="986125" y="4519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{BDC3D868-0D41-4183-8B9F-F1C330827735}</a:tableStyleId>
              </a:tblPr>
              <a:tblGrid>
                <a:gridCol w="2413000"/>
                <a:gridCol w="2413000"/>
                <a:gridCol w="2413000"/>
              </a:tblGrid>
              <a:tr h="381000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1"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b</a:t>
                      </a:r>
                      <a:r>
                        <a:rPr b="1" i="1"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est </a:t>
                      </a:r>
                      <a:r>
                        <a:rPr b="1" i="1" lang="en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phone name</a:t>
                      </a:r>
                      <a:endParaRPr i="1"/>
                    </a:p>
                  </a:txBody>
                  <a:tcPr marT="91425" marB="91425" marR="91425" marL="91425"/>
                </a:tc>
                <a:tc hMerge="1"/>
                <a:tc hMerge="1"/>
              </a:tr>
            </a:tbl>
          </a:graphicData>
        </a:graphic>
      </p:graphicFrame>
      <p:sp>
        <p:nvSpPr>
          <p:cNvPr id="138" name="Google Shape;138;p25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ML Example. Buy a phone.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Neurons - are the fundamental units of the brain and nervous system,  the cells responsible for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receiving sensory input from the external world,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sending motor commands to our muscles,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transforming and relaying the electrical signals at every step in between.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Approximately 86 billion neurons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form 100 trillion connections in human brain.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26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Deep Learning (DL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 ⊂ ML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9700" y="2115475"/>
            <a:ext cx="4054298" cy="2254824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6"/>
          <p:cNvSpPr txBox="1"/>
          <p:nvPr/>
        </p:nvSpPr>
        <p:spPr>
          <a:xfrm>
            <a:off x="0" y="4096800"/>
            <a:ext cx="9144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https://qbi.uq.edu.au/brain/brain-anatomy/what-neuron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https://hms.harvard.edu/news/new-field-neuroscience-aims-map-connections-brain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6"/>
              </a:rPr>
              <a:t>https://www.nature.com/scitable/blog/brain-metrics/are_there_really_as_many/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7"/>
              </a:rPr>
              <a:t>https://news.ucr.edu/articles/2020/07/24/neurons-are-genetically-programmed-have-long-lives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(Artificial) Neural Networks (NN) are meant to mimic how the human brain operates.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is a field of ML which use NN.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DL popularity due to:</a:t>
            </a:r>
            <a:r>
              <a:rPr lang="en" sz="1400">
                <a:solidFill>
                  <a:srgbClr val="000000"/>
                </a:solidFill>
              </a:rPr>
              <a:t>: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Processors became fast enough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Storage became large enough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Training and tuning improved 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27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Deep Learning (DL ⊂ ML)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3650" y="1837125"/>
            <a:ext cx="3798799" cy="21361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7"/>
          <p:cNvSpPr txBox="1"/>
          <p:nvPr/>
        </p:nvSpPr>
        <p:spPr>
          <a:xfrm>
            <a:off x="0" y="468180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https://link.springer.com/article/10.1007/s11277-022-09511-6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recognition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Medical Diagnosis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0" name="Google Shape;160;p28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Deep Learning Application Examples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1" name="Google Shape;161;p28"/>
          <p:cNvSpPr txBox="1"/>
          <p:nvPr/>
        </p:nvSpPr>
        <p:spPr>
          <a:xfrm>
            <a:off x="0" y="468180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2" name="Google Shape;16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9900" y="1614387"/>
            <a:ext cx="6004100" cy="248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8"/>
          <p:cNvSpPr txBox="1"/>
          <p:nvPr/>
        </p:nvSpPr>
        <p:spPr>
          <a:xfrm>
            <a:off x="0" y="47433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https://blog.labtag.com/wp-content/uploads/2021/10/0139-Diagnostic-AI-700x290px.jpg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recognition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Medical Diagnosis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9" name="Google Shape;169;p29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Deep Learning Application Examples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0" name="Google Shape;170;p29"/>
          <p:cNvSpPr txBox="1"/>
          <p:nvPr/>
        </p:nvSpPr>
        <p:spPr>
          <a:xfrm>
            <a:off x="0" y="468180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0" y="47433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https://itchronicles.com/wp-content/uploads/2023/07/face-recognition-1024x630.jpg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2" name="Google Shape;17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3600" y="1319888"/>
            <a:ext cx="5000399" cy="307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recognition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Medical Diagnosis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Self-driving cars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8" name="Google Shape;178;p30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Deep Learning Application Examples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9" name="Google Shape;179;p30"/>
          <p:cNvSpPr txBox="1"/>
          <p:nvPr/>
        </p:nvSpPr>
        <p:spPr>
          <a:xfrm>
            <a:off x="0" y="468180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0" name="Google Shape;180;p30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https://static01.nyt.com/images/2024/05/22/multimedia/22sf-driverless-cars-tvqz/22sf-driverless-cars-tvqz-mediumSquareAt3X.jpg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1" name="Google Shape;1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8700" y="671850"/>
            <a:ext cx="4175298" cy="4175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recognition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Medical Diagnosis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Self-driving cars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Voice Recognition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7" name="Google Shape;187;p31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Deep Learning Application Examples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8" name="Google Shape;188;p31"/>
          <p:cNvSpPr txBox="1"/>
          <p:nvPr/>
        </p:nvSpPr>
        <p:spPr>
          <a:xfrm>
            <a:off x="0" y="468180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9" name="Google Shape;189;p31"/>
          <p:cNvSpPr txBox="1"/>
          <p:nvPr/>
        </p:nvSpPr>
        <p:spPr>
          <a:xfrm>
            <a:off x="0" y="4743300"/>
            <a:ext cx="91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https://www.shaip.com/wp-content/uploads/2022/12/Blog_Difference-Between-Speech-Voice-Recognition.jpg</a:t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0" name="Google Shape;19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5652" y="729500"/>
            <a:ext cx="6118349" cy="368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CONTENT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example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examples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One more example of ML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Terms</a:t>
            </a:r>
            <a:endParaRPr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Char char="●"/>
            </a:pPr>
            <a:r>
              <a:rPr lang="en" sz="2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recognition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Medical Diagnosis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Face Detection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Self-driving cars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Voice Recognition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Text generation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6" name="Google Shape;196;p32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Deep Learning Application Examples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7" name="Google Shape;197;p32"/>
          <p:cNvSpPr txBox="1"/>
          <p:nvPr/>
        </p:nvSpPr>
        <p:spPr>
          <a:xfrm>
            <a:off x="0" y="468180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8" name="Google Shape;198;p32"/>
          <p:cNvSpPr txBox="1"/>
          <p:nvPr/>
        </p:nvSpPr>
        <p:spPr>
          <a:xfrm>
            <a:off x="0" y="4743300"/>
            <a:ext cx="9144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https://images.squarespace-cdn.com/content/v1/57462f541bbee075320514a9/1624462944359-1UDIFWK5V8FZATQNKVXY/shutterstock_403937386.jpg</a:t>
            </a:r>
            <a:endParaRPr sz="1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9" name="Google Shape;19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8700" y="843375"/>
            <a:ext cx="6145300" cy="34567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Teach computer to 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REMEMBER data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FORMULATE </a:t>
            </a:r>
            <a:r>
              <a:rPr i="1" lang="en" sz="2000" strike="sng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</a:t>
            </a: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model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 the result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5" name="Google Shape;205;p33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4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Teach computer to 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REMEMBER data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FORMULATE </a:t>
            </a:r>
            <a:r>
              <a:rPr i="1" lang="en" sz="2000" strike="sng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</a:t>
            </a: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model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 the result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is a set of rules that represent our data and can be used to make predictions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34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5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Teach computer to 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REMEMBER data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FORMULATE </a:t>
            </a:r>
            <a:r>
              <a:rPr i="1" lang="en" sz="2000" strike="sng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</a:t>
            </a: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model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 the result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is a set of rules that represent our data and can be used to make predictions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is a set of steps to solve a problem.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In ML to build a model.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7" name="Google Shape;217;p35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6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Teach computer to 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REMEMBER data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FORMULATE </a:t>
            </a:r>
            <a:r>
              <a:rPr i="1" lang="en" sz="2000" strike="sng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rule</a:t>
            </a: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model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 the result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Model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is a set of rules that represent our data and can be used to make predictions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is a set of steps to </a:t>
            </a:r>
            <a:r>
              <a:rPr lang="en" sz="2000" strike="sng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solve a problem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build a model.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3" name="Google Shape;223;p36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friend Kenes often sends us messages.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Looking at the last 10 messages we recognize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that mostly they are not urgent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6 spam messages and 4 not spam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new message is received we may roughly conclude that it is </a:t>
            </a:r>
            <a:r>
              <a:rPr i="1"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9" name="Google Shape;229;p37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SPAM from Friend. Model 1.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8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start to look at emails and pay attention to days of the week: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Monday: 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Tuesday: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Saturday: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Sunday: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Sunday: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Wednesday: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Friday: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Saturday: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Tuesday: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Thursday: 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new message is received on weekends we may roughly conclude that it is </a:t>
            </a:r>
            <a:r>
              <a:rPr i="1"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p38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SPAM from Friend. Model 2.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9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Once we meet Kenes and he asks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have I missed his birthday last Sunday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i="1"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1" name="Google Shape;241;p39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SPAM from Friend. Model 3.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0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Once we meet Kenes and he asks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why have I missed his birthday last Sunday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need to look at data again: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KB: 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KB: 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 KB: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 KB: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KB: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KB: 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KB: 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 KB: </a:t>
            </a:r>
            <a:r>
              <a:rPr lang="en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KB: 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KB: Meaningful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Any email of size 10 KB or larger is spam, and any email of size less than 10 KB is meaningful.</a:t>
            </a:r>
            <a:endParaRPr i="1" sz="2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7" name="Google Shape;247;p40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SPAM from Friend. Model 3.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1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SPAM from Friend. Model 4.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3" name="Google Shape;253;p41"/>
          <p:cNvSpPr txBox="1"/>
          <p:nvPr>
            <p:ph idx="1" type="body"/>
          </p:nvPr>
        </p:nvSpPr>
        <p:spPr>
          <a:xfrm>
            <a:off x="0" y="712650"/>
            <a:ext cx="9144000" cy="44310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an email is larger than 10 KB or it is sent on the weekend, then it is classified as spam. Otherwise, it is classified as meaningful.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254" name="Google Shape;254;p41"/>
          <p:cNvSpPr/>
          <p:nvPr/>
        </p:nvSpPr>
        <p:spPr>
          <a:xfrm>
            <a:off x="5388950" y="712650"/>
            <a:ext cx="3701100" cy="9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ays of the week</a:t>
            </a: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size are </a:t>
            </a:r>
            <a:r>
              <a:rPr lang="en" sz="1800">
                <a:solidFill>
                  <a:srgbClr val="FF99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features</a:t>
            </a:r>
            <a:endParaRPr sz="1800">
              <a:solidFill>
                <a:srgbClr val="FF99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5" name="Google Shape;255;p41"/>
          <p:cNvSpPr txBox="1"/>
          <p:nvPr/>
        </p:nvSpPr>
        <p:spPr>
          <a:xfrm>
            <a:off x="0" y="712650"/>
            <a:ext cx="2529300" cy="332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Tuesday: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Saturday: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Wednesday: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Saturday: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Tuesday: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Thursday: Meaningful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6" name="Google Shape;256;p41"/>
          <p:cNvSpPr txBox="1"/>
          <p:nvPr/>
        </p:nvSpPr>
        <p:spPr>
          <a:xfrm>
            <a:off x="2529350" y="712650"/>
            <a:ext cx="2859600" cy="332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KB: Meaningful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no clear definition of "intelligence"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2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2" name="Google Shape;262;p42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SPAM from Friend. More Models.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3" name="Google Shape;263;p42"/>
          <p:cNvSpPr txBox="1"/>
          <p:nvPr/>
        </p:nvSpPr>
        <p:spPr>
          <a:xfrm>
            <a:off x="0" y="572700"/>
            <a:ext cx="2529300" cy="332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Tuesday: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Saturday: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Wednesday: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Saturday: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Tuesday: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Thursday: Meaningful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4" name="Google Shape;264;p42"/>
          <p:cNvSpPr txBox="1"/>
          <p:nvPr/>
        </p:nvSpPr>
        <p:spPr>
          <a:xfrm>
            <a:off x="2529300" y="572700"/>
            <a:ext cx="2042700" cy="332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KB: Meaningful</a:t>
            </a:r>
            <a:endParaRPr/>
          </a:p>
        </p:txBody>
      </p:sp>
      <p:sp>
        <p:nvSpPr>
          <p:cNvPr id="265" name="Google Shape;265;p42"/>
          <p:cNvSpPr txBox="1"/>
          <p:nvPr/>
        </p:nvSpPr>
        <p:spPr>
          <a:xfrm>
            <a:off x="4572000" y="572700"/>
            <a:ext cx="4572000" cy="301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email is sent during the week,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 it must be larger than 15 KB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be classified as spam.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email is sent during the weekend,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 it must be larger than 5 KB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be classified as spam.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Otherwise, it is classified as meaningful.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3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SPAM from Friend. More Models.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1" name="Google Shape;271;p43"/>
          <p:cNvSpPr txBox="1"/>
          <p:nvPr/>
        </p:nvSpPr>
        <p:spPr>
          <a:xfrm>
            <a:off x="0" y="572700"/>
            <a:ext cx="2529300" cy="332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Tuesday: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Saturday: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Wednesday: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Saturday: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Tuesday: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Thursday: Meaningful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2" name="Google Shape;272;p43"/>
          <p:cNvSpPr txBox="1"/>
          <p:nvPr/>
        </p:nvSpPr>
        <p:spPr>
          <a:xfrm>
            <a:off x="2529300" y="572700"/>
            <a:ext cx="2042700" cy="33294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16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18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25 KB: </a:t>
            </a:r>
            <a:r>
              <a:rPr lang="en" sz="1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Spam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 KB: Meaningful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 KB: Meaningful</a:t>
            </a:r>
            <a:endParaRPr/>
          </a:p>
        </p:txBody>
      </p:sp>
      <p:sp>
        <p:nvSpPr>
          <p:cNvPr id="273" name="Google Shape;273;p43"/>
          <p:cNvSpPr txBox="1"/>
          <p:nvPr/>
        </p:nvSpPr>
        <p:spPr>
          <a:xfrm>
            <a:off x="4572000" y="572700"/>
            <a:ext cx="4572000" cy="42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Consider the number of the day, where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Monday is 0,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Tuesday is 1,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Wednesday is 2,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Thursday is 3,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Friday is 4,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Saturday is 5,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Sunday is 6.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we add the number of the day and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size of the email (in KB),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 the result is 12 or more, 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 the email is classified as spam.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Otherwise, it is classified as meaningful.</a:t>
            </a:r>
            <a:endParaRPr i="1"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4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REMEMBER: Look at a huge table of data.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FORMULATE MODEL: Go through many rules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and formulas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and check which model fits the data best.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PREDICT: Use the model to make predictions about future data.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44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Machine Learning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5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email has two or more spelling mistakes, then it is classified as spam.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it has an attachment larger than 10 KB, it is classified as spam.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the sender is not in our contact list, it is classified as spam.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it has the words buy and win, it is classified as spam.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Otherwise, it is classified as meaningful.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 (size) &gt; 10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and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</a:t>
            </a: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 (number of spelling mistakes) + (number of appearances of the word “buy”) &gt; 10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then we classify the message as spam.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Otherwise, we classify it as meaningful.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5" name="Google Shape;285;p45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SPAM from Friend. Some More Features.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6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Terms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1" name="Google Shape;291;p46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"Machine Learning - is a common sense done by a computer."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Grokking Machine Learning, Luis Serrano 2021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"Machine Learning is a subfield of computer science that gives computers the ability to learn without being programmed"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Arthur Samuel, IBM Journal of Research and Development, Vol. 3, 1959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"Artificial intelligence refers to the simulation of human intelligence in machines that are programmed to think like humans and mimic their actions."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Investopedia 2022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"Artificial Intelligence is the set of all tasks in which a computer can make decisions"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r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Grokking Machine Learning, Luis Serrano 2021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is …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ot difficult to start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pplied in science, social problems, medicine etc.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common sense, done by a computer. I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 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mimics the ways humans think to make decisions quickly and accurately.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ake decisions based on previous data by computers like h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umans make decisions on experience.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7" name="Google Shape;297;p47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Summary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8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https://www.w3schools.com/ai/default.asp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https://www.w3schools.com/ai/ai_history_brain.asp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Serrano, L., 2021. </a:t>
            </a:r>
            <a:r>
              <a:rPr i="1"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Grokking machine learning</a:t>
            </a:r>
            <a:r>
              <a:rPr lang="en" sz="16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Simon and Schuster. Chapter 1</a:t>
            </a:r>
            <a:endParaRPr sz="16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03" name="Google Shape;303;p48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Self work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" name="Google Shape;71;p16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programs use algorithms upon data and return result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ata + 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lgorithms = result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AI use data and their results to develop algorithms for another results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b="1"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ata + results = algorithms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18288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</a:t>
            </a: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∑ </a:t>
            </a:r>
            <a:r>
              <a:rPr i="1" lang="en" sz="4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= 1 + 2 + 3 + 4 + 5</a:t>
            </a:r>
            <a:endParaRPr i="1" sz="4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457200" lvl="0" marL="13716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</a:t>
            </a:r>
            <a:r>
              <a:rPr i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i=1</a:t>
            </a:r>
            <a:endParaRPr i="1"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17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INTRODUCTION. S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ome scary math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P(A|B) = 0.7</a:t>
            </a:r>
            <a:endParaRPr i="1" sz="4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" name="Google Shape;83;p18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INTRODUCTION. S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ome scary math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9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P(A|B) = 0.7</a:t>
            </a:r>
            <a:endParaRPr i="1" sz="4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19"/>
          <p:cNvSpPr/>
          <p:nvPr/>
        </p:nvSpPr>
        <p:spPr>
          <a:xfrm>
            <a:off x="60500" y="572700"/>
            <a:ext cx="9043200" cy="8055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onditional probability.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probability that an event A occurs given that another event B already occurs.</a:t>
            </a:r>
            <a:endParaRPr i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19"/>
          <p:cNvSpPr/>
          <p:nvPr/>
        </p:nvSpPr>
        <p:spPr>
          <a:xfrm>
            <a:off x="60500" y="3261000"/>
            <a:ext cx="9043200" cy="10017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- Snow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 - Live in Astana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probability that it snows today given that we live in Astana is 70%</a:t>
            </a:r>
            <a:endParaRPr sz="2200">
              <a:solidFill>
                <a:schemeClr val="lt2"/>
              </a:solidFill>
            </a:endParaRPr>
          </a:p>
        </p:txBody>
      </p:sp>
      <p:sp>
        <p:nvSpPr>
          <p:cNvPr id="91" name="Google Shape;91;p19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INTRODUCTION. S</a:t>
            </a: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ome scary math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ML ⊂ AI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20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Artificial Intelligence (AI)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0"/>
          <p:cNvSpPr/>
          <p:nvPr/>
        </p:nvSpPr>
        <p:spPr>
          <a:xfrm>
            <a:off x="2931450" y="1001800"/>
            <a:ext cx="6212400" cy="4141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(ML)</a:t>
            </a:r>
            <a:endParaRPr sz="20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upervised</a:t>
            </a:r>
            <a:endParaRPr sz="20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lassification</a:t>
            </a:r>
            <a:endParaRPr sz="20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regression</a:t>
            </a:r>
            <a:endParaRPr sz="20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</a:t>
            </a: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nsupervised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reinforcement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" name="Google Shape;99;p20"/>
          <p:cNvSpPr/>
          <p:nvPr/>
        </p:nvSpPr>
        <p:spPr>
          <a:xfrm>
            <a:off x="5667925" y="1680875"/>
            <a:ext cx="3476700" cy="3462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Neural Networks (NN)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" name="Google Shape;100;p20"/>
          <p:cNvSpPr/>
          <p:nvPr/>
        </p:nvSpPr>
        <p:spPr>
          <a:xfrm>
            <a:off x="6790775" y="2635625"/>
            <a:ext cx="2353200" cy="2507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(DL)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big data, strong AI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0" y="572700"/>
            <a:ext cx="9144000" cy="4570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Artificial Intelligence (AI)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6" name="Google Shape;106;p21"/>
          <p:cNvSpPr/>
          <p:nvPr/>
        </p:nvSpPr>
        <p:spPr>
          <a:xfrm>
            <a:off x="2931450" y="1001800"/>
            <a:ext cx="6212400" cy="41418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Learning (ML)</a:t>
            </a:r>
            <a:endParaRPr sz="20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supervised</a:t>
            </a:r>
            <a:endParaRPr sz="20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classification</a:t>
            </a:r>
            <a:endParaRPr sz="20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Times New Roman"/>
              <a:buChar char="○"/>
            </a:pPr>
            <a:r>
              <a:rPr lang="en" sz="2000">
                <a:solidFill>
                  <a:schemeClr val="accent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regression</a:t>
            </a:r>
            <a:endParaRPr sz="2000">
              <a:solidFill>
                <a:schemeClr val="accent4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unsupervised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imes New Roman"/>
              <a:buChar char="●"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reinforcement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21"/>
          <p:cNvSpPr/>
          <p:nvPr/>
        </p:nvSpPr>
        <p:spPr>
          <a:xfrm>
            <a:off x="5667925" y="1680875"/>
            <a:ext cx="3476700" cy="34626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Neural Networks (NN)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8" name="Google Shape;108;p21"/>
          <p:cNvSpPr/>
          <p:nvPr/>
        </p:nvSpPr>
        <p:spPr>
          <a:xfrm>
            <a:off x="6790775" y="2635625"/>
            <a:ext cx="2353200" cy="2507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Deep Learning (DL)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big data, strong AI</a:t>
            </a:r>
            <a:endParaRPr sz="2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9" name="Google Shape;109;p21"/>
          <p:cNvSpPr txBox="1"/>
          <p:nvPr>
            <p:ph type="title"/>
          </p:nvPr>
        </p:nvSpPr>
        <p:spPr>
          <a:xfrm>
            <a:off x="0" y="0"/>
            <a:ext cx="9144000" cy="572700"/>
          </a:xfrm>
          <a:prstGeom prst="rect">
            <a:avLst/>
          </a:prstGeom>
          <a:solidFill>
            <a:srgbClr val="000000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600">
                <a:latin typeface="Times New Roman"/>
                <a:ea typeface="Times New Roman"/>
                <a:cs typeface="Times New Roman"/>
                <a:sym typeface="Times New Roman"/>
              </a:rPr>
              <a:t>AI Examples</a:t>
            </a:r>
            <a:endParaRPr sz="36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